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447" r:id="rId5"/>
    <p:sldId id="348" r:id="rId6"/>
    <p:sldId id="445" r:id="rId7"/>
    <p:sldId id="260" r:id="rId8"/>
    <p:sldId id="437" r:id="rId9"/>
    <p:sldId id="436" r:id="rId10"/>
    <p:sldId id="373" r:id="rId11"/>
    <p:sldId id="388" r:id="rId12"/>
    <p:sldId id="438" r:id="rId13"/>
    <p:sldId id="439" r:id="rId14"/>
    <p:sldId id="261" r:id="rId15"/>
    <p:sldId id="430" r:id="rId16"/>
    <p:sldId id="441" r:id="rId17"/>
    <p:sldId id="440" r:id="rId18"/>
    <p:sldId id="442" r:id="rId19"/>
    <p:sldId id="398" r:id="rId20"/>
    <p:sldId id="390" r:id="rId21"/>
    <p:sldId id="325" r:id="rId22"/>
    <p:sldId id="326" r:id="rId23"/>
    <p:sldId id="327" r:id="rId24"/>
    <p:sldId id="446" r:id="rId25"/>
    <p:sldId id="328" r:id="rId26"/>
    <p:sldId id="275" r:id="rId27"/>
    <p:sldId id="350" r:id="rId28"/>
    <p:sldId id="443" r:id="rId29"/>
    <p:sldId id="448" r:id="rId30"/>
    <p:sldId id="444"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Gidole" panose="02000503000000000000" pitchFamily="50" charset="0"/>
      <p:regular r:id="rId41"/>
    </p:embeddedFont>
    <p:embeddedFont>
      <p:font typeface="League Spartan" panose="020B0604020202020204" charset="0"/>
      <p:regular r:id="rId42"/>
    </p:embeddedFont>
    <p:embeddedFont>
      <p:font typeface="Open Sans Extra Bold" panose="020B0604020202020204" charset="0"/>
      <p:regular r:id="rId43"/>
    </p:embeddedFont>
    <p:embeddedFont>
      <p:font typeface="Roboto Mono" pitchFamily="2"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38"/>
            <p14:sldId id="439"/>
            <p14:sldId id="261"/>
            <p14:sldId id="430"/>
            <p14:sldId id="441"/>
            <p14:sldId id="440"/>
            <p14:sldId id="442"/>
            <p14:sldId id="398"/>
            <p14:sldId id="390"/>
          </p14:sldIdLst>
        </p14:section>
        <p14:section name="4. Conclusion" id="{A4138F31-BD73-4858-9C6C-68D5E4BFA6DB}">
          <p14:sldIdLst>
            <p14:sldId id="325"/>
            <p14:sldId id="326"/>
            <p14:sldId id="327"/>
            <p14:sldId id="446"/>
            <p14:sldId id="328"/>
            <p14:sldId id="275"/>
            <p14:sldId id="350"/>
            <p14:sldId id="443"/>
            <p14:sldId id="448"/>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It will show you how to manipulate Google Sheets, send emails, Word Docs, </a:t>
            </a:r>
            <a:r>
              <a:rPr lang="en-US" dirty="0" err="1"/>
              <a:t>etc</a:t>
            </a:r>
            <a:r>
              <a:rPr lang="en-US" dirty="0"/>
              <a:t>, so maybe you would want to not just write the workbook from Python but then send it out over email,  read this book and learn how. You will learn some more advanced programming techniques such as writing your own functions or loops.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86949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jupyter.org/index.htm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0.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FOR EXCEL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spTree>
    <p:extLst>
      <p:ext uri="{BB962C8B-B14F-4D97-AF65-F5344CB8AC3E}">
        <p14:creationId xmlns:p14="http://schemas.microsoft.com/office/powerpoint/2010/main" val="1825577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553998"/>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p:txBody>
      </p:sp>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https://learning.oreilly.com/library/view/python-for-data/9781491957653/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2</a:t>
            </a:r>
            <a:r>
              <a:rPr lang="en-US" sz="4200" baseline="30000" dirty="0">
                <a:solidFill>
                  <a:srgbClr val="FFFFFF"/>
                </a:solidFill>
                <a:latin typeface="League Spartan"/>
              </a:rPr>
              <a:t>nd</a:t>
            </a:r>
            <a:r>
              <a:rPr lang="en-US" sz="4200" dirty="0">
                <a:solidFill>
                  <a:srgbClr val="FFFFFF"/>
                </a:solidFill>
                <a:latin typeface="League Spartan"/>
              </a:rPr>
              <a:t> Edition by Wes McKinney</a:t>
            </a:r>
          </a:p>
        </p:txBody>
      </p:sp>
      <p:pic>
        <p:nvPicPr>
          <p:cNvPr id="3076" name="Picture 4">
            <a:extLst>
              <a:ext uri="{FF2B5EF4-FFF2-40B4-BE49-F238E27FC236}">
                <a16:creationId xmlns:a16="http://schemas.microsoft.com/office/drawing/2014/main" id="{DB00A478-9174-4D26-B70A-7FE032FC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5645" y="1257300"/>
            <a:ext cx="5568623" cy="72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 y="383962"/>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0" y="2795923"/>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38396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3133479" y="156832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3137490" y="398028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12877800" y="163775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5347289" y="691157"/>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5351300" y="2891955"/>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14935200" y="729810"/>
            <a:ext cx="4876800" cy="1815882"/>
          </a:xfrm>
          <a:prstGeom prst="rect">
            <a:avLst/>
          </a:prstGeom>
          <a:noFill/>
        </p:spPr>
        <p:txBody>
          <a:bodyPr wrap="square" rtlCol="0">
            <a:spAutoFit/>
          </a:bodyPr>
          <a:lstStyle/>
          <a:p>
            <a:pPr algn="ctr"/>
            <a:r>
              <a:rPr lang="en-US" sz="4000" b="1" dirty="0">
                <a:latin typeface="Consolas" panose="020B0609020204030204" pitchFamily="49" charset="0"/>
              </a:rPr>
              <a:t>3</a:t>
            </a:r>
          </a:p>
          <a:p>
            <a:pPr algn="ctr"/>
            <a:endParaRPr lang="en-US" sz="3600" b="1" dirty="0">
              <a:latin typeface="Pragmatica" pitchFamily="2" charset="0"/>
            </a:endParaRPr>
          </a:p>
          <a:p>
            <a:pPr algn="ctr"/>
            <a:r>
              <a:rPr lang="en-US" sz="3600" b="1" dirty="0">
                <a:latin typeface="Pragmatica" pitchFamily="2" charset="0"/>
              </a:rPr>
              <a:t>Integer</a:t>
            </a:r>
          </a:p>
        </p:txBody>
      </p:sp>
      <p:pic>
        <p:nvPicPr>
          <p:cNvPr id="2" name="Graphic 1" descr="Filing Box Archive">
            <a:extLst>
              <a:ext uri="{FF2B5EF4-FFF2-40B4-BE49-F238E27FC236}">
                <a16:creationId xmlns:a16="http://schemas.microsoft.com/office/drawing/2014/main" id="{8356E93E-952B-443D-928C-0348C5A4D6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729" y="2568594"/>
            <a:ext cx="2667000" cy="2667000"/>
          </a:xfrm>
          <a:prstGeom prst="rect">
            <a:avLst/>
          </a:prstGeom>
        </p:spPr>
      </p:pic>
      <p:sp>
        <p:nvSpPr>
          <p:cNvPr id="7" name="Arrow: Right 6">
            <a:extLst>
              <a:ext uri="{FF2B5EF4-FFF2-40B4-BE49-F238E27FC236}">
                <a16:creationId xmlns:a16="http://schemas.microsoft.com/office/drawing/2014/main" id="{D7F842A2-7B03-4D5F-853B-1F7C7F25C8BD}"/>
              </a:ext>
            </a:extLst>
          </p:cNvPr>
          <p:cNvSpPr/>
          <p:nvPr/>
        </p:nvSpPr>
        <p:spPr>
          <a:xfrm>
            <a:off x="12842929" y="3822383"/>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42D26-4DA1-405B-8884-663912AE7FDD}"/>
              </a:ext>
            </a:extLst>
          </p:cNvPr>
          <p:cNvSpPr txBox="1"/>
          <p:nvPr/>
        </p:nvSpPr>
        <p:spPr>
          <a:xfrm>
            <a:off x="14935200" y="2914442"/>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5" name="Picture 24">
            <a:extLst>
              <a:ext uri="{FF2B5EF4-FFF2-40B4-BE49-F238E27FC236}">
                <a16:creationId xmlns:a16="http://schemas.microsoft.com/office/drawing/2014/main" id="{CC1BA55C-0A94-4DC3-AACA-D466576F7144}"/>
              </a:ext>
            </a:extLst>
          </p:cNvPr>
          <p:cNvPicPr>
            <a:picLocks noChangeAspect="1"/>
          </p:cNvPicPr>
          <p:nvPr/>
        </p:nvPicPr>
        <p:blipFill>
          <a:blip r:embed="rId11"/>
          <a:stretch>
            <a:fillRect/>
          </a:stretch>
        </p:blipFill>
        <p:spPr>
          <a:xfrm>
            <a:off x="-228600" y="4753872"/>
            <a:ext cx="18288000" cy="4690241"/>
          </a:xfrm>
          <a:prstGeom prst="rect">
            <a:avLst/>
          </a:prstGeom>
        </p:spPr>
      </p:pic>
    </p:spTree>
    <p:extLst>
      <p:ext uri="{BB962C8B-B14F-4D97-AF65-F5344CB8AC3E}">
        <p14:creationId xmlns:p14="http://schemas.microsoft.com/office/powerpoint/2010/main" val="935588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err="1">
                <a:solidFill>
                  <a:srgbClr val="000000"/>
                </a:solidFill>
                <a:latin typeface="Gidole"/>
              </a:rPr>
              <a:t>Jupyter</a:t>
            </a:r>
            <a:r>
              <a:rPr lang="en-US" sz="3200" spc="30" dirty="0">
                <a:solidFill>
                  <a:srgbClr val="000000"/>
                </a:solidFill>
                <a:latin typeface="Gidole"/>
              </a:rPr>
              <a:t> notebooks: fill-in-the-blanks, compare to solutions</a:t>
            </a:r>
          </a:p>
          <a:p>
            <a:pPr>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3613</TotalTime>
  <Words>2771</Words>
  <Application>Microsoft Office PowerPoint</Application>
  <PresentationFormat>Custom</PresentationFormat>
  <Paragraphs>215</Paragraphs>
  <Slides>30</Slides>
  <Notes>30</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PT Sans</vt:lpstr>
      <vt:lpstr>Pragmatica</vt:lpstr>
      <vt:lpstr>Consolas</vt:lpstr>
      <vt:lpstr>Roboto Mono</vt:lpstr>
      <vt:lpstr>League Spartan Bold</vt:lpstr>
      <vt:lpstr>Calibri</vt:lpstr>
      <vt:lpstr>Open Sans Extra Bold</vt:lpstr>
      <vt:lpstr>Gidole</vt:lpstr>
      <vt:lpstr>League Spartan Italics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277</cp:revision>
  <dcterms:created xsi:type="dcterms:W3CDTF">2006-08-16T00:00:00Z</dcterms:created>
  <dcterms:modified xsi:type="dcterms:W3CDTF">2020-10-02T20:27:38Z</dcterms:modified>
  <dc:identifier>DADurESpNu8</dc:identifier>
</cp:coreProperties>
</file>